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4"/>
    <p:sldMasterId id="2147483660" r:id="rId5"/>
    <p:sldMasterId id="2147483672" r:id="rId6"/>
  </p:sldMasterIdLst>
  <p:notesMasterIdLst>
    <p:notesMasterId r:id="rId11"/>
  </p:notesMasterIdLst>
  <p:sldIdLst>
    <p:sldId id="8906" r:id="rId7"/>
    <p:sldId id="8907" r:id="rId8"/>
    <p:sldId id="281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399562A-E8AE-6E56-E587-4C9843A5DF65}" name="Yuki Honda" initials="YH" userId="S::YHonda@wmo.int::48deac19-f276-46d7-a9e8-05f4bdf5df5d" providerId="AD"/>
  <p188:author id="{C896F54B-6569-156E-2504-1C6ED4C9FB6C}" name="Eunha Lim" initials="EL" userId="S::elim@wmo.int::109c1b43-ea12-4a26-96c1-6f8bbf0ee441" providerId="AD"/>
  <p188:author id="{367DCF85-E3F3-ED62-4F71-ED39371EB596}" name="Guest User" initials="GU" userId="S::urn:spo:anon#c36542f6c74a60a3c23b72cbda619332b3d93be5130712c4fb92366824ead5ab::" providerId="AD"/>
  <p188:author id="{4A2196F1-4822-6210-762C-F497308CE452}" name="Michael Schwab" initials="MS" userId="S::MSchwab@wmo.int::a8c23f53-8102-4334-8327-26dd3be2396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Josipovic" initials="KJ" lastIdx="1" clrIdx="0">
    <p:extLst>
      <p:ext uri="{19B8F6BF-5375-455C-9EA6-DF929625EA0E}">
        <p15:presenceInfo xmlns:p15="http://schemas.microsoft.com/office/powerpoint/2012/main" userId="S::kjosipovic@wmo.int::3db77c78-b6f0-40c7-a5c2-2c2a2ad414e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C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35587C-0F83-461D-AF80-3F6AE9808304}" v="1" dt="2024-04-18T07:16:53.1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5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49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24525-020A-47ED-8B54-45D29FB0758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B2953-3818-4DEF-BD5B-809C38D00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12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20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8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008" y="218821"/>
            <a:ext cx="10515600" cy="618431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5A9C"/>
                </a:solidFill>
                <a:latin typeface="Gill Sans Nova" panose="020B06020201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0704"/>
            <a:ext cx="10515600" cy="5116259"/>
          </a:xfrm>
        </p:spPr>
        <p:txBody>
          <a:bodyPr/>
          <a:lstStyle>
            <a:lvl2pPr marL="685800" indent="-228600">
              <a:buFont typeface="Symbol" panose="05050102010706020507" pitchFamily="18" charset="2"/>
              <a:buChar char="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23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09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57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167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346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30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0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008" y="218821"/>
            <a:ext cx="10515600" cy="618431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5A9C"/>
                </a:solidFill>
                <a:latin typeface="Gill Sans Nova" panose="020B06020201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0704"/>
            <a:ext cx="10515600" cy="5116259"/>
          </a:xfrm>
        </p:spPr>
        <p:txBody>
          <a:bodyPr/>
          <a:lstStyle>
            <a:lvl2pPr marL="685800" indent="-228600">
              <a:buFont typeface="Symbol" panose="05050102010706020507" pitchFamily="18" charset="2"/>
              <a:buChar char="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4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203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74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693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740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041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907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130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02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19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2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814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680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000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233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27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9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1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4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3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2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3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79">
            <a:extLst>
              <a:ext uri="{FF2B5EF4-FFF2-40B4-BE49-F238E27FC236}">
                <a16:creationId xmlns:a16="http://schemas.microsoft.com/office/drawing/2014/main" id="{C8461C19-E495-4638-9078-AC28B05A0BE5}"/>
              </a:ext>
            </a:extLst>
          </p:cNvPr>
          <p:cNvSpPr/>
          <p:nvPr/>
        </p:nvSpPr>
        <p:spPr>
          <a:xfrm>
            <a:off x="1071904" y="1286199"/>
            <a:ext cx="10048183" cy="88133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r>
              <a:rPr kumimoji="0" lang="en-CH" sz="3600" b="1" i="0" u="none" strike="noStrike" kern="10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Verdana"/>
                <a:cs typeface="Arial"/>
                <a:sym typeface="Montserrat-Regular"/>
              </a:rPr>
              <a:t>Item 8.</a:t>
            </a:r>
            <a:r>
              <a:rPr kumimoji="0" lang="en-US" sz="3600" b="1" i="0" u="none" strike="noStrike" kern="10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Verdana"/>
                <a:cs typeface="Arial"/>
                <a:sym typeface="Montserrat-Regular"/>
              </a:rPr>
              <a:t>4(5)</a:t>
            </a:r>
            <a:r>
              <a:rPr kumimoji="0" lang="hr-HR" sz="3600" b="1" i="0" u="none" strike="noStrike" kern="10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Verdana"/>
                <a:cs typeface="Arial"/>
                <a:sym typeface="Montserrat-Regular"/>
              </a:rPr>
              <a:t> </a:t>
            </a:r>
            <a:r>
              <a:rPr kumimoji="0" lang="hr-HR" sz="3600" b="1" i="0" u="none" strike="noStrike" kern="10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Verdana"/>
                <a:cs typeface="Arial"/>
                <a:sym typeface="Montserrat-Regular"/>
              </a:rPr>
              <a:t>– </a:t>
            </a:r>
            <a:r>
              <a:rPr kumimoji="0" lang="en-US" sz="3600" b="1" i="0" u="none" strike="noStrike" kern="10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Verdana"/>
                <a:cs typeface="Arial"/>
                <a:sym typeface="Montserrat-Regular"/>
              </a:rPr>
              <a:t>Roadmap for the integration of Cryosphere in WIPPS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hape 79">
            <a:extLst>
              <a:ext uri="{FF2B5EF4-FFF2-40B4-BE49-F238E27FC236}">
                <a16:creationId xmlns:a16="http://schemas.microsoft.com/office/drawing/2014/main" id="{9500F7D2-A954-8761-3527-C158DDFB1106}"/>
              </a:ext>
            </a:extLst>
          </p:cNvPr>
          <p:cNvSpPr/>
          <p:nvPr/>
        </p:nvSpPr>
        <p:spPr>
          <a:xfrm>
            <a:off x="1071905" y="3619083"/>
            <a:ext cx="10048183" cy="258532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Third Session of the Infrastructure Commission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(INFCOM-3, 15-19 April 2024)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David RICHARDSON / Chair SC-ESMP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2400" dirty="0">
                <a:solidFill>
                  <a:prstClr val="whit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Scott Lindsey / Chair AG-GCW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8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April 2024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27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93E7D8E-AA00-80A8-E07B-1EBC4CA25265}"/>
              </a:ext>
            </a:extLst>
          </p:cNvPr>
          <p:cNvSpPr>
            <a:spLocks noGrp="1"/>
          </p:cNvSpPr>
          <p:nvPr/>
        </p:nvSpPr>
        <p:spPr>
          <a:xfrm>
            <a:off x="562503" y="1173767"/>
            <a:ext cx="10515600" cy="5556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E8C1A5B-8998-3B6B-0C33-DAB574D2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Doc 8.4(5) Draft Decision: Roadmap for the integration of Cryosphere in WIPPS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6DAA6E1-C571-7AE6-5CC3-E06879DA5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263" y="1060704"/>
            <a:ext cx="10907015" cy="51162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Developed jointly by AG-GCW and SC-ESMP</a:t>
            </a:r>
          </a:p>
          <a:p>
            <a:r>
              <a:rPr lang="en-US" dirty="0"/>
              <a:t>To integrate cryosphere information and products in WIPPS</a:t>
            </a:r>
          </a:p>
          <a:p>
            <a:pPr lvl="1"/>
            <a:r>
              <a:rPr lang="en-US" dirty="0"/>
              <a:t>Many products are still in the research domain</a:t>
            </a:r>
          </a:p>
          <a:p>
            <a:pPr lvl="1"/>
            <a:r>
              <a:rPr lang="en-US" dirty="0"/>
              <a:t>New products - as core or recommended products </a:t>
            </a:r>
          </a:p>
          <a:p>
            <a:endParaRPr lang="en-US" dirty="0"/>
          </a:p>
          <a:p>
            <a:r>
              <a:rPr lang="en-US" dirty="0"/>
              <a:t>Milestones</a:t>
            </a:r>
          </a:p>
          <a:p>
            <a:pPr lvl="1"/>
            <a:r>
              <a:rPr lang="en-US" dirty="0"/>
              <a:t>Additional cryosphere products in Manual on WIPPS (Doc 8.4(1))</a:t>
            </a:r>
          </a:p>
          <a:p>
            <a:pPr lvl="1"/>
            <a:r>
              <a:rPr lang="en-US" b="1" dirty="0"/>
              <a:t>Survey on available products on the cryosphere (WIPPS centres)</a:t>
            </a:r>
          </a:p>
          <a:p>
            <a:pPr lvl="1"/>
            <a:r>
              <a:rPr lang="en-US" dirty="0"/>
              <a:t>Designation of RSMC for Limited Area NWP for polar regions (Norway, Canada)</a:t>
            </a:r>
          </a:p>
          <a:p>
            <a:pPr lvl="1"/>
            <a:r>
              <a:rPr lang="en-US" dirty="0"/>
              <a:t>WIPPS Pilot Projects on the cryosphere</a:t>
            </a:r>
          </a:p>
          <a:p>
            <a:pPr lvl="1"/>
            <a:r>
              <a:rPr lang="en-US" dirty="0"/>
              <a:t>Long-term exploratory proposals for new types of centres, e.g. Centres of excellence on cryosphere processes and services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40EFAE-C64B-B213-D95F-1F5AFF53B5BA}"/>
              </a:ext>
            </a:extLst>
          </p:cNvPr>
          <p:cNvSpPr txBox="1"/>
          <p:nvPr/>
        </p:nvSpPr>
        <p:spPr>
          <a:xfrm>
            <a:off x="10104298" y="211689"/>
            <a:ext cx="1642694" cy="523220"/>
          </a:xfrm>
          <a:prstGeom prst="rect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68238E-70CB-FBA2-221B-92518A6E83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3093" y="5748330"/>
            <a:ext cx="984797" cy="108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926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A149C-9F48-BE8E-3EC6-C55D782E9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0"/>
            <a:ext cx="11887200" cy="914400"/>
          </a:xfrm>
        </p:spPr>
        <p:txBody>
          <a:bodyPr>
            <a:noAutofit/>
          </a:bodyPr>
          <a:lstStyle/>
          <a:p>
            <a:r>
              <a:rPr lang="en-US" altLang="zh-CN" sz="3200" b="1">
                <a:solidFill>
                  <a:schemeClr val="accent1"/>
                </a:solidFill>
                <a:latin typeface="Arial"/>
                <a:cs typeface="Arial"/>
              </a:rPr>
              <a:t>Potential WIPPS pilot projects on the cryosphere</a:t>
            </a:r>
            <a:endParaRPr lang="en-CH" sz="3200" b="1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8F35F-A985-63B0-0EEB-93FC08E1C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721" y="877147"/>
            <a:ext cx="5157787" cy="823912"/>
          </a:xfrm>
        </p:spPr>
        <p:txBody>
          <a:bodyPr>
            <a:normAutofit/>
          </a:bodyPr>
          <a:lstStyle/>
          <a:p>
            <a:r>
              <a:rPr lang="en-US" sz="2800" dirty="0"/>
              <a:t>Framework</a:t>
            </a:r>
            <a:endParaRPr lang="en-CA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1424-336B-B1C5-3313-342671046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1320" y="1892702"/>
            <a:ext cx="5290080" cy="380484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Proposals for pilot projects: AG-GCW in collaboration with partners, SERCOM, RB…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Follow WIPPS process (SC-ESMP)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Projects will focus on evaluating: 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potential new WIPPS products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proposals for new types of centres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723EC3-1A67-6FEB-B366-96693F3D2E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7920" y="914400"/>
            <a:ext cx="5183188" cy="823912"/>
          </a:xfrm>
        </p:spPr>
        <p:txBody>
          <a:bodyPr>
            <a:normAutofit/>
          </a:bodyPr>
          <a:lstStyle/>
          <a:p>
            <a:r>
              <a:rPr lang="en-US" sz="2800" dirty="0"/>
              <a:t>Topics</a:t>
            </a:r>
            <a:endParaRPr lang="en-CA" sz="28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A75DD9B-1BAD-573D-8EA2-9EB13BF05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920" y="1840075"/>
            <a:ext cx="5827162" cy="4133127"/>
          </a:xfrm>
        </p:spPr>
        <p:txBody>
          <a:bodyPr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de-CH" sz="2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  <a:cs typeface="Calibri"/>
              </a:rPr>
              <a:t>Cold region hydrological products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  <a:cs typeface="Calibri"/>
              </a:rPr>
              <a:t>Sea Ice thickness model output product evaluation (WWRP/PCAPS)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  <a:cs typeface="Calibri"/>
              </a:rPr>
              <a:t>Ice-sheet Surface Mass Balance monitoring and prediction products (EW4All)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de-CH" sz="2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  <a:cs typeface="Calibri"/>
              </a:rPr>
              <a:t>Cryosphere hazards (EW4All)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de-CH" sz="2400" dirty="0">
                <a:solidFill>
                  <a:schemeClr val="accent1"/>
                </a:solidFill>
                <a:latin typeface="Calibri"/>
                <a:cs typeface="Calibri"/>
              </a:rPr>
              <a:t>P</a:t>
            </a:r>
            <a:r>
              <a:rPr kumimoji="0" lang="de-CH" sz="2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  <a:cs typeface="Calibri"/>
              </a:rPr>
              <a:t>ermafrost monitoring (G3W)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  <a:cs typeface="Calibri"/>
              </a:rPr>
              <a:t>Icebergs monitoring and forecasting products </a:t>
            </a:r>
            <a:endParaRPr lang="en-CA" sz="2400" dirty="0">
              <a:solidFill>
                <a:schemeClr val="accent1"/>
              </a:solidFill>
              <a:latin typeface="Calibri"/>
              <a:cs typeface="Calibri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CBB3726-1CE5-A9F5-A59C-EA1AC27F57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3093" y="5748330"/>
            <a:ext cx="984797" cy="108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34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EA28B-339C-72E2-024A-193EBA3D8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31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FR" sz="60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Thank you.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A72FBD4-668B-EB1A-B593-B2BE34336172}"/>
              </a:ext>
            </a:extLst>
          </p:cNvPr>
          <p:cNvSpPr txBox="1"/>
          <p:nvPr/>
        </p:nvSpPr>
        <p:spPr>
          <a:xfrm>
            <a:off x="3824879" y="5950894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600864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FD96979E1E4B409960509F1B29C56C" ma:contentTypeVersion="" ma:contentTypeDescription="Create a new document." ma:contentTypeScope="" ma:versionID="9fa763f22644f3852908b11bd41faa78">
  <xsd:schema xmlns:xsd="http://www.w3.org/2001/XMLSchema" xmlns:xs="http://www.w3.org/2001/XMLSchema" xmlns:p="http://schemas.microsoft.com/office/2006/metadata/properties" xmlns:ns2="f14d876b-62cc-43bb-abc1-9d013efad75e" targetNamespace="http://schemas.microsoft.com/office/2006/metadata/properties" ma:root="true" ma:fieldsID="38de8a32582e476379615190af83d8c3" ns2:_="">
    <xsd:import namespace="f14d876b-62cc-43bb-abc1-9d013efad75e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d876b-62cc-43bb-abc1-9d013efad7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14d876b-62cc-43bb-abc1-9d013efad75e">
      <UserInfo>
        <DisplayName>Yuki Honda</DisplayName>
        <AccountId>151741</AccountId>
        <AccountType/>
      </UserInfo>
      <UserInfo>
        <DisplayName>Eunha Lim</DisplayName>
        <AccountId>50330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C2EB9D-9E95-4ED9-A448-307AE4F2BB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4d876b-62cc-43bb-abc1-9d013efad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BA3B44-D623-4C2A-AA23-C7D80C044A73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f14d876b-62cc-43bb-abc1-9d013efad75e"/>
  </ds:schemaRefs>
</ds:datastoreItem>
</file>

<file path=customXml/itemProps3.xml><?xml version="1.0" encoding="utf-8"?>
<ds:datastoreItem xmlns:ds="http://schemas.openxmlformats.org/officeDocument/2006/customXml" ds:itemID="{5E565FD8-2DDA-4874-A528-7291DA8AE3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244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Gill Sans Nova</vt:lpstr>
      <vt:lpstr>Symbol</vt:lpstr>
      <vt:lpstr>Office Theme</vt:lpstr>
      <vt:lpstr>1_Office Theme</vt:lpstr>
      <vt:lpstr>2_Office Theme</vt:lpstr>
      <vt:lpstr>PowerPoint Presentation</vt:lpstr>
      <vt:lpstr>Doc 8.4(5) Draft Decision: Roadmap for the integration of Cryosphere in WIPPS</vt:lpstr>
      <vt:lpstr>Potential WIPPS pilot projects on the cryosphere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Klara Josipovic</dc:creator>
  <cp:lastModifiedBy>Rodica Nitu</cp:lastModifiedBy>
  <cp:revision>6</cp:revision>
  <dcterms:created xsi:type="dcterms:W3CDTF">2024-01-11T14:19:20Z</dcterms:created>
  <dcterms:modified xsi:type="dcterms:W3CDTF">2024-04-18T07:23:06Z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0x0101002BFD96979E1E4B409960509F1B29C56C</vt:lpwstr>
  </property>
  <property fmtid="{D5CDD505-2E9C-101B-9397-08002B2CF9AE}" pid="3" name="_dlc_DocIdItemGuid">
    <vt:lpwstr>d9410c5b-4b37-4c8f-8899-06403149ffc9</vt:lpwstr>
  </property>
  <property fmtid="{D5CDD505-2E9C-101B-9397-08002B2CF9AE}" pid="4" name="MediaServiceImageTags">
    <vt:lpwstr/>
  </property>
</Properties>
</file>